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BAC97-565B-E39C-D3D6-E544DFEB3F30}"/>
              </a:ext>
            </a:extLst>
          </p:cNvPr>
          <p:cNvSpPr txBox="1"/>
          <p:nvPr/>
        </p:nvSpPr>
        <p:spPr>
          <a:xfrm>
            <a:off x="1600200" y="1554480"/>
            <a:ext cx="6370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/>
              <a:t>           </a:t>
            </a:r>
          </a:p>
          <a:p>
            <a:r>
              <a:rPr lang="en-IN" sz="4800" dirty="0"/>
              <a:t>            PART -II</a:t>
            </a:r>
          </a:p>
        </p:txBody>
      </p:sp>
    </p:spTree>
    <p:extLst>
      <p:ext uri="{BB962C8B-B14F-4D97-AF65-F5344CB8AC3E}">
        <p14:creationId xmlns:p14="http://schemas.microsoft.com/office/powerpoint/2010/main" val="104333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3276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G:\kids_with_d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2788"/>
            <a:ext cx="3543300" cy="26614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57200"/>
            <a:ext cx="4038600" cy="6629400"/>
          </a:xfrm>
        </p:spPr>
        <p:txBody>
          <a:bodyPr>
            <a:normAutofit fontScale="77500" lnSpcReduction="20000"/>
          </a:bodyPr>
          <a:lstStyle/>
          <a:p>
            <a:pPr marL="633222" indent="-514350" algn="just">
              <a:buAutoNum type="arabicPeriod" startAt="2"/>
            </a:pPr>
            <a:r>
              <a:rPr lang="en-US" sz="4100" u="sng" dirty="0">
                <a:solidFill>
                  <a:schemeClr val="bg1"/>
                </a:solidFill>
              </a:rPr>
              <a:t>Modeling</a:t>
            </a:r>
            <a:r>
              <a:rPr lang="en-US" sz="3300" dirty="0">
                <a:solidFill>
                  <a:schemeClr val="bg1"/>
                </a:solidFill>
              </a:rPr>
              <a:t>: </a:t>
            </a:r>
          </a:p>
          <a:p>
            <a:pPr marL="633222" indent="-514350" algn="just">
              <a:buNone/>
            </a:pPr>
            <a:r>
              <a:rPr lang="en-US" sz="3300" dirty="0">
                <a:solidFill>
                  <a:schemeClr val="bg1"/>
                </a:solidFill>
              </a:rPr>
              <a:t>       Given by </a:t>
            </a:r>
            <a:r>
              <a:rPr lang="en-US" sz="3300" dirty="0" err="1">
                <a:solidFill>
                  <a:schemeClr val="bg1"/>
                </a:solidFill>
              </a:rPr>
              <a:t>Bandura,1969</a:t>
            </a:r>
            <a:endParaRPr lang="en-US" sz="3300" dirty="0">
              <a:solidFill>
                <a:schemeClr val="bg1"/>
              </a:solidFill>
            </a:endParaRPr>
          </a:p>
          <a:p>
            <a:pPr marL="633222" indent="-514350" algn="just">
              <a:buNone/>
            </a:pPr>
            <a:r>
              <a:rPr lang="en-US" sz="3300" dirty="0">
                <a:solidFill>
                  <a:schemeClr val="bg1"/>
                </a:solidFill>
              </a:rPr>
              <a:t>         Developed from Social- learning principle, procedure.</a:t>
            </a:r>
          </a:p>
          <a:p>
            <a:pPr marL="633222" indent="-514350" algn="just">
              <a:buNone/>
            </a:pPr>
            <a:r>
              <a:rPr lang="en-US" sz="3300" dirty="0">
                <a:solidFill>
                  <a:schemeClr val="bg1"/>
                </a:solidFill>
              </a:rPr>
              <a:t>        TECHNIQUE- allowing a patient to observe one or more individuals (models) who demonstrate a  positive behavior in a situation.</a:t>
            </a:r>
          </a:p>
          <a:p>
            <a:pPr marL="633222" indent="-514350" algn="just">
              <a:buNone/>
            </a:pPr>
            <a:r>
              <a:rPr lang="en-US" sz="3300" dirty="0">
                <a:solidFill>
                  <a:schemeClr val="bg1"/>
                </a:solidFill>
              </a:rPr>
              <a:t>        Modelling can be done by-</a:t>
            </a:r>
          </a:p>
          <a:p>
            <a:pPr marL="633222" indent="-514350" algn="just"/>
            <a:r>
              <a:rPr lang="en-US" sz="3300" dirty="0">
                <a:solidFill>
                  <a:schemeClr val="bg1"/>
                </a:solidFill>
              </a:rPr>
              <a:t> Live models</a:t>
            </a:r>
          </a:p>
          <a:p>
            <a:pPr marL="633222" indent="-514350" algn="just"/>
            <a:r>
              <a:rPr lang="en-US" sz="3300" dirty="0">
                <a:solidFill>
                  <a:schemeClr val="bg1"/>
                </a:solidFill>
              </a:rPr>
              <a:t> Filmed models</a:t>
            </a:r>
          </a:p>
          <a:p>
            <a:pPr marL="633222" indent="-514350" algn="just"/>
            <a:r>
              <a:rPr lang="en-US" sz="3300" dirty="0">
                <a:solidFill>
                  <a:schemeClr val="bg1"/>
                </a:solidFill>
              </a:rPr>
              <a:t> Posters</a:t>
            </a:r>
          </a:p>
          <a:p>
            <a:pPr marL="633222" indent="-514350" algn="just"/>
            <a:r>
              <a:rPr lang="en-US" sz="3300" dirty="0">
                <a:solidFill>
                  <a:schemeClr val="bg1"/>
                </a:solidFill>
              </a:rPr>
              <a:t>Audiovisual aids</a:t>
            </a:r>
            <a:r>
              <a:rPr lang="en-US" sz="2800" dirty="0">
                <a:solidFill>
                  <a:schemeClr val="bg1"/>
                </a:solidFill>
              </a:rPr>
              <a:t>     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6934200" cy="5486400"/>
          </a:xfrm>
        </p:spPr>
        <p:txBody>
          <a:bodyPr>
            <a:noAutofit/>
          </a:bodyPr>
          <a:lstStyle/>
          <a:p>
            <a:pPr marL="633222" indent="-514350">
              <a:buAutoNum type="arabicPeriod" startAt="3"/>
            </a:pPr>
            <a:r>
              <a:rPr lang="en-US" sz="2800" u="sng" dirty="0">
                <a:solidFill>
                  <a:schemeClr val="bg1"/>
                </a:solidFill>
              </a:rPr>
              <a:t>Contingency  management: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Method of modifying the              behavior of children is by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presentation    or withdrawal of reinforcers. 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Positive reinforcer- is one whose contingent presentation increases the frequency of behavior.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-- Given by Henry W. Fields(1984) 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E.g. child rewarded for a good behavior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2895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6858000" cy="4602163"/>
          </a:xfrm>
        </p:spPr>
        <p:txBody>
          <a:bodyPr/>
          <a:lstStyle/>
          <a:p>
            <a:pPr marL="633222" indent="-514350">
              <a:buFont typeface="Arial" pitchFamily="34" charset="0"/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Negative reinforcer- whose contingent withdrawal increases the frequency of behavior . It is termination of aversive stimulus.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-- By Stokes &amp; Kennedy (1980)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E.g. Withdrawal of the mother                                                    </a:t>
            </a:r>
            <a:endParaRPr lang="en-IN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64008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Types of reinforcers-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Social-  e.g. praise, positive facial expression, shaking hand, patting shoulder or back.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Material-  e.g. toys, games, comics. Sweets are not given as reward.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Activity reinforcer - watching t.v. 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6629400" cy="4602163"/>
          </a:xfrm>
        </p:spPr>
        <p:txBody>
          <a:bodyPr/>
          <a:lstStyle/>
          <a:p>
            <a:pPr marL="633222" indent="-514350"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Audio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analgesia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Given by Gardner, Licklider(1959)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Also called as “White-noise”. Is a method of reducing pain by providing sound stimulus of such intensity that patient finds it difficult to attend to anything else.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E.g. auditory stimulus to reduce stress</a:t>
            </a:r>
          </a:p>
          <a:p>
            <a:pPr marL="633222" indent="-51435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thelinuxcauldron.files.wordpress.com/2009/04/audio_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295400" y="381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MANAGEMENT</a:t>
            </a:r>
            <a:endParaRPr lang="en-I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943600" cy="5440363"/>
          </a:xfrm>
        </p:spPr>
        <p:txBody>
          <a:bodyPr/>
          <a:lstStyle/>
          <a:p>
            <a:pPr marL="633222" indent="-514350" algn="just">
              <a:buAutoNum type="arabicPeriod" startAt="2"/>
            </a:pPr>
            <a:r>
              <a:rPr lang="en-US" u="sng" dirty="0">
                <a:solidFill>
                  <a:schemeClr val="bg1"/>
                </a:solidFill>
              </a:rPr>
              <a:t>Biofeedback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633222" indent="-514350" algn="just">
              <a:buNone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Given by Buonomono (1979)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Involves use of certain instruments to detect certain physiological processes associated with fear.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e.g. Blood pressure instrument, Electroencephalogram,   to control anxiety &amp; stress.</a:t>
            </a:r>
          </a:p>
          <a:p>
            <a:pPr marL="633222" indent="-514350">
              <a:buNone/>
            </a:pPr>
            <a:endParaRPr lang="en-US" dirty="0"/>
          </a:p>
          <a:p>
            <a:pPr marL="633222" indent="-51435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8914" name="Picture 2" descr="http://www.brainact.ch/images/biofeed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572059"/>
            <a:ext cx="2895600" cy="22261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715000" cy="4678363"/>
          </a:xfrm>
        </p:spPr>
        <p:txBody>
          <a:bodyPr>
            <a:normAutofit fontScale="92500" lnSpcReduction="20000"/>
          </a:bodyPr>
          <a:lstStyle/>
          <a:p>
            <a:pPr marL="633222" indent="-514350" algn="just">
              <a:buAutoNum type="arabicPeriod" startAt="3"/>
            </a:pPr>
            <a:r>
              <a:rPr lang="en-US" u="sng" dirty="0">
                <a:solidFill>
                  <a:schemeClr val="bg1"/>
                </a:solidFill>
              </a:rPr>
              <a:t>Humor</a:t>
            </a:r>
            <a:r>
              <a:rPr lang="en-US" sz="2800" dirty="0">
                <a:solidFill>
                  <a:schemeClr val="bg1"/>
                </a:solidFill>
              </a:rPr>
              <a:t> : 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Helps to elevate the mood of the child, which helps the child to relax. Functions-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Social- Forming a relationship 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Emotional- Anxiety relief in child, parent. 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Informative- Telling information in a non threatening way. 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Cognitive- distraction from fearful stimuli.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866741" cy="294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457200"/>
            <a:ext cx="6324600" cy="5867400"/>
          </a:xfrm>
        </p:spPr>
        <p:txBody>
          <a:bodyPr>
            <a:noAutofit/>
          </a:bodyPr>
          <a:lstStyle/>
          <a:p>
            <a:pPr marL="633222" indent="-514350">
              <a:buAutoNum type="arabicPeriod" startAt="4"/>
            </a:pPr>
            <a:r>
              <a:rPr lang="en-US" u="sng" dirty="0">
                <a:solidFill>
                  <a:schemeClr val="bg1"/>
                </a:solidFill>
              </a:rPr>
              <a:t>Coping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Given by </a:t>
            </a:r>
            <a:r>
              <a:rPr lang="en-US" sz="2800" dirty="0" err="1">
                <a:solidFill>
                  <a:schemeClr val="bg1"/>
                </a:solidFill>
              </a:rPr>
              <a:t>Lazaue</a:t>
            </a:r>
            <a:r>
              <a:rPr lang="en-US" sz="2800" dirty="0">
                <a:solidFill>
                  <a:schemeClr val="bg1"/>
                </a:solidFill>
              </a:rPr>
              <a:t> (1980)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Defined as the cognitive &amp; behavioral efforts made by an individual to master, tolerate or reduce       stressful  situations. Patients        under stress prefer to draw      comfort from the doctor/nurse.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8434" name="Picture 2" descr="http://www.bild.org.uk/images/03books/health/coping%20_with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2590800" cy="372012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6477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bg1"/>
                </a:solidFill>
              </a:rPr>
              <a:t>2 types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Behavioral - physical or verbal activities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Cognitive – child tries to keep calm.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- Reality oriented thinking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- Cognitive reappraisal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- Emotion regulating cognitions. Given by Sandra L Curry (1988).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69342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Signal system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Given by </a:t>
            </a:r>
            <a:r>
              <a:rPr lang="en-US" sz="2800" dirty="0" err="1">
                <a:solidFill>
                  <a:schemeClr val="bg1"/>
                </a:solidFill>
              </a:rPr>
              <a:t>Musslemann</a:t>
            </a:r>
            <a:r>
              <a:rPr lang="en-US" sz="2800" dirty="0">
                <a:solidFill>
                  <a:schemeClr val="bg1"/>
                </a:solidFill>
              </a:rPr>
              <a:t> (1991).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As a part of coping, we ask the child to raise his hand, when it hurts during the procedure.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Usual coping mechanisms include: friendliness, support, reassurance.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MANAGEMENT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IN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791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“First objective in the successful management of a child is to establish communication.” 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-McDonald &amp; Avery(1978)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Communicative management  is universally used in pediatric dentistry with both the   cooperative &amp; uncooperative child.              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- Chambers (1976</a:t>
            </a:r>
            <a:r>
              <a:rPr lang="en-IN" sz="2800" dirty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6322" name="Picture 2" descr="http://www.freakingnews.com/pictures/23000/Cat-Phone--23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933700" cy="356151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6477000" cy="6096000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dirty="0">
                <a:solidFill>
                  <a:schemeClr val="bg1"/>
                </a:solidFill>
              </a:rPr>
              <a:t>5.  </a:t>
            </a:r>
            <a:r>
              <a:rPr lang="en-US" u="sng" dirty="0">
                <a:solidFill>
                  <a:schemeClr val="bg1"/>
                </a:solidFill>
              </a:rPr>
              <a:t>Voice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control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Modification of intensity &amp; pitch             of one’s own voice in an attempt to dominate the interaction between the dentist &amp; child.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Change in voice from gentle to firm for child’s attention &amp; to remind that dentist is an authority figure.</a:t>
            </a:r>
          </a:p>
          <a:p>
            <a:r>
              <a:rPr lang="en-US" sz="2800" dirty="0">
                <a:solidFill>
                  <a:schemeClr val="bg1"/>
                </a:solidFill>
              </a:rPr>
              <a:t>Used with physical restraints &amp; hand over mouth exercise (HOME).   Given by Henry &amp; Marilyn (1984)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 descr="http://images.clipartof.com/small/16426-Orange-Person-Shouting-Information-Through-A-Megaphone-Clipart-Illustration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951223" cy="22101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057400"/>
            <a:ext cx="7239000" cy="5135563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chemeClr val="bg1"/>
                </a:solidFill>
              </a:rPr>
              <a:t>6. </a:t>
            </a:r>
            <a:r>
              <a:rPr lang="en-US" u="sng" dirty="0">
                <a:solidFill>
                  <a:schemeClr val="bg1"/>
                </a:solidFill>
              </a:rPr>
              <a:t>Relaxation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To reduce stress .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Based on the principle of elimination  of anxiety.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Involves a series of basic exercises which require the patient to practice at home for atleast  15 minutes.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338" name="Picture 2" descr="http://www.information-about-dogs.com/images/dog-sleep-co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970" y="609600"/>
            <a:ext cx="348342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772400" cy="5668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  </a:t>
            </a:r>
            <a:r>
              <a:rPr lang="en-US" sz="2800" dirty="0">
                <a:solidFill>
                  <a:schemeClr val="bg1"/>
                </a:solidFill>
              </a:rPr>
              <a:t>Relaxation techniques for relief of anxiety/ stress in    dental office—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chemeClr val="bg1"/>
                </a:solidFill>
              </a:rPr>
              <a:t>Focusing</a:t>
            </a:r>
            <a:r>
              <a:rPr lang="en-US" sz="2800" dirty="0">
                <a:solidFill>
                  <a:schemeClr val="bg1"/>
                </a:solidFill>
              </a:rPr>
              <a:t> – The attention on a small personal object which is of great interest to the patient.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chemeClr val="bg1"/>
                </a:solidFill>
              </a:rPr>
              <a:t>Meditation-</a:t>
            </a:r>
            <a:r>
              <a:rPr lang="en-US" sz="2800" dirty="0">
                <a:solidFill>
                  <a:schemeClr val="bg1"/>
                </a:solidFill>
              </a:rPr>
              <a:t> Sit or lie in a comfortable position with your eyes closed &amp; breath deeply. Paying attention on your breathing &amp; chest, abdomen movements.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solidFill>
                  <a:schemeClr val="bg1"/>
                </a:solidFill>
              </a:rPr>
              <a:t>Progressive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muscle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relaxation-</a:t>
            </a:r>
            <a:r>
              <a:rPr lang="en-US" sz="2800" dirty="0">
                <a:solidFill>
                  <a:schemeClr val="bg1"/>
                </a:solidFill>
              </a:rPr>
              <a:t> Lie in comfortable position, with your arms at sides. Inhale &amp;exhale deeply.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Clench your arms into fists &amp; hold tightly for 15 seconds &amp;then relax. Now tense each body part for 15 seconds &amp; then relax it for 30 seconds separately.</a:t>
            </a:r>
          </a:p>
          <a:p>
            <a:pPr marL="514350" indent="-514350"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5867400" cy="5867400"/>
          </a:xfrm>
        </p:spPr>
        <p:txBody>
          <a:bodyPr>
            <a:normAutofit lnSpcReduction="10000"/>
          </a:bodyPr>
          <a:lstStyle/>
          <a:p>
            <a:pPr marL="633222" indent="-514350" algn="just">
              <a:buAutoNum type="arabicPeriod" startAt="7"/>
            </a:pPr>
            <a:r>
              <a:rPr lang="en-US" u="sng" dirty="0">
                <a:solidFill>
                  <a:schemeClr val="bg1"/>
                </a:solidFill>
              </a:rPr>
              <a:t>Hypnosis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633222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sz="2800" dirty="0">
                <a:solidFill>
                  <a:schemeClr val="bg1"/>
                </a:solidFill>
              </a:rPr>
              <a:t>It is an altered state of consciousness  characterized by a heightened suggestibility to produce desirable behavior &amp; physiological changes.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One of the most effective non-pharmacological  therapies used with children, to reduce anxiety &amp; pain . Given by Romanson, (1981).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Hypnodontics, when used in dentistry. Given by Richardson (1980).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http://www.psychologytoday.com/files/u136/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733800"/>
            <a:ext cx="2243640" cy="18288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 prst="angle"/>
          </a:sp3d>
        </p:spPr>
      </p:pic>
      <p:pic>
        <p:nvPicPr>
          <p:cNvPr id="5" name="Picture 2" descr="http://www.pointlomahigh.com/ourpages/auto/2008/2/7/1202444989696/Hypnosis%20psych%20Lazar.wmv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279606" y="1143000"/>
            <a:ext cx="278819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65437"/>
            <a:ext cx="7239000" cy="5059363"/>
          </a:xfrm>
        </p:spPr>
        <p:txBody>
          <a:bodyPr/>
          <a:lstStyle/>
          <a:p>
            <a:pPr marL="514350" indent="-514350" algn="just">
              <a:buAutoNum type="arabicPeriod" startAt="8"/>
            </a:pPr>
            <a:r>
              <a:rPr lang="en-US" u="sng" dirty="0">
                <a:solidFill>
                  <a:schemeClr val="bg1"/>
                </a:solidFill>
              </a:rPr>
              <a:t>Implosion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u="sng" dirty="0">
                <a:solidFill>
                  <a:schemeClr val="bg1"/>
                </a:solidFill>
              </a:rPr>
              <a:t>therapy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514350" indent="-514350" algn="just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sz="2800" dirty="0">
                <a:solidFill>
                  <a:schemeClr val="bg1"/>
                </a:solidFill>
              </a:rPr>
              <a:t>Sudden flooding with a barrage of stimuli which have affected him adversely &amp; the child has no other choice, but to face the stimuli until negative response disappears. Comprises HOME, voice control &amp; physical restraints.</a:t>
            </a:r>
          </a:p>
          <a:p>
            <a:pPr algn="just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290" name="Picture 2" descr="http://ktar.net/blogs/crummey/wp-content/uploads/2009/09/im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3810000" cy="26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6248400" cy="521176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9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u="sng" dirty="0">
                <a:solidFill>
                  <a:schemeClr val="bg1"/>
                </a:solidFill>
              </a:rPr>
              <a:t>Aversive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conditioning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Children not responding  to moderate behavior modification techniques are into Frankel’s definitive negative behavior.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Given by Patricia P Hagan (1984)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2 common methods-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A)  HOME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B)  Physical Restraints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 descr="http://france.worldcupblog.org/files/2009/11/crying-chi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3200400" cy="35170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400800" cy="6400800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lphaUcPeriod"/>
            </a:pPr>
            <a:r>
              <a:rPr lang="en-US" dirty="0">
                <a:solidFill>
                  <a:schemeClr val="bg1"/>
                </a:solidFill>
              </a:rPr>
              <a:t>HOME (Hand-Over-Mouth Exercise): </a:t>
            </a:r>
          </a:p>
          <a:p>
            <a:pPr marL="633222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sz="2800" dirty="0">
                <a:solidFill>
                  <a:schemeClr val="bg1"/>
                </a:solidFill>
              </a:rPr>
              <a:t>Given by                                         Evangeline Jordan (1920)</a:t>
            </a:r>
          </a:p>
          <a:p>
            <a:pPr marL="633222" indent="-514350"/>
            <a:r>
              <a:rPr lang="en-US" sz="2800" dirty="0">
                <a:solidFill>
                  <a:schemeClr val="bg1"/>
                </a:solidFill>
              </a:rPr>
              <a:t>Purpose – To gain attention of                  the child so that communication                             can be achieved. </a:t>
            </a:r>
          </a:p>
          <a:p>
            <a:pPr marL="633222" indent="-514350"/>
            <a:r>
              <a:rPr lang="en-US" sz="2800" dirty="0">
                <a:solidFill>
                  <a:schemeClr val="bg1"/>
                </a:solidFill>
              </a:rPr>
              <a:t>Indications-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- Healthy child who can understand, but shows hysterical behavior.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- 3 to 6 years old.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- Who can understand simple verbal commands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http://www1.umn.edu/dental/courses/dent_5501/images/b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429000" cy="25717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010400" cy="5287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Contraindications-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Under 3 years of age.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Handicapped child/ frightened child / immature child.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Factors –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Home technique not to used as a routine procedure</a:t>
            </a:r>
          </a:p>
          <a:p>
            <a:pPr algn="just">
              <a:buNone/>
            </a:pPr>
            <a:r>
              <a:rPr lang="en-US" dirty="0">
                <a:solidFill>
                  <a:schemeClr val="bg1"/>
                </a:solidFill>
              </a:rPr>
              <a:t>           - I</a:t>
            </a:r>
            <a:r>
              <a:rPr lang="en-US" sz="2800" dirty="0">
                <a:solidFill>
                  <a:schemeClr val="bg1"/>
                </a:solidFill>
              </a:rPr>
              <a:t>nform parents &amp; have their consent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Pediatric dentists should be aware of the changing laws that govern informed consent . Given by Hagan (1984), Nash     (1988), Scott(1991)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486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chemeClr val="bg1"/>
                </a:solidFill>
              </a:rPr>
              <a:t>HOMAR (Airway Restricted):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Advantage- Child will be quite unable to draw a breath for screaming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Disadvantage- Restricted airway. Child is also unable to breathe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Procedure should not be more than 15 seconds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Belanger , (1993)  Airway restriction was a critical element &amp; it should be avoided.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7543800" cy="4602163"/>
          </a:xfrm>
        </p:spPr>
        <p:txBody>
          <a:bodyPr>
            <a:normAutofit/>
          </a:bodyPr>
          <a:lstStyle/>
          <a:p>
            <a:pPr marL="633222" indent="-514350" algn="just">
              <a:buAutoNum type="alphaUcPeriod" startAt="2"/>
            </a:pPr>
            <a:r>
              <a:rPr lang="en-US" sz="2800" b="1" dirty="0">
                <a:solidFill>
                  <a:schemeClr val="bg1"/>
                </a:solidFill>
              </a:rPr>
              <a:t>PHYSICAL RESTRAINTS</a:t>
            </a:r>
            <a:r>
              <a:rPr lang="en-US" sz="2800" dirty="0">
                <a:solidFill>
                  <a:schemeClr val="bg1"/>
                </a:solidFill>
              </a:rPr>
              <a:t>:  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Given by Kelly (1976)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Last resort for handling uncooperative patients 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Hypermotive, stubborn children. 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Child seated in the mother’s lap with one hand on wrists &amp; other on forehead. </a:t>
            </a:r>
          </a:p>
          <a:p>
            <a:pPr marL="633222" indent="-514350" algn="just"/>
            <a:r>
              <a:rPr lang="en-US" sz="2800" dirty="0">
                <a:solidFill>
                  <a:schemeClr val="bg1"/>
                </a:solidFill>
              </a:rPr>
              <a:t>a)  </a:t>
            </a:r>
            <a:r>
              <a:rPr lang="en-US" sz="2800" b="1" dirty="0">
                <a:solidFill>
                  <a:schemeClr val="bg1"/>
                </a:solidFill>
              </a:rPr>
              <a:t>ACTIVE</a:t>
            </a:r>
            <a:r>
              <a:rPr lang="en-US" sz="2800" dirty="0">
                <a:solidFill>
                  <a:schemeClr val="bg1"/>
                </a:solidFill>
              </a:rPr>
              <a:t>- by dentist, staff  or parent 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b) </a:t>
            </a:r>
            <a:r>
              <a:rPr lang="en-US" sz="2800" b="1" dirty="0">
                <a:solidFill>
                  <a:schemeClr val="bg1"/>
                </a:solidFill>
              </a:rPr>
              <a:t>PASSIVE</a:t>
            </a:r>
            <a:r>
              <a:rPr lang="en-US" sz="2800" dirty="0">
                <a:solidFill>
                  <a:schemeClr val="bg1"/>
                </a:solidFill>
              </a:rPr>
              <a:t>- by aid of restraining device.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psychtechs.net/idx/PSYCH-HEALTH/restr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8624"/>
            <a:ext cx="2286000" cy="269557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6781800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TYPES OF COMMUNICATION-</a:t>
            </a:r>
          </a:p>
          <a:p>
            <a:pPr marL="633222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Verbal communication</a:t>
            </a:r>
          </a:p>
          <a:p>
            <a:pPr marL="633222" indent="-514350"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Non-verbal (multisensory communication) is by: 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Body language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Smiling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Eye contact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Expression of feelings without speaking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By touching the child 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Giving him a pat </a:t>
            </a:r>
          </a:p>
          <a:p>
            <a:pPr marL="1033272" lvl="1" indent="-514350">
              <a:buNone/>
            </a:pPr>
            <a:r>
              <a:rPr lang="en-US" dirty="0">
                <a:solidFill>
                  <a:schemeClr val="bg1"/>
                </a:solidFill>
              </a:rPr>
              <a:t>          - Giving a hug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c)    Both using verbal &amp; nonverbal</a:t>
            </a:r>
          </a:p>
          <a:p>
            <a:pPr marL="633222" indent="-514350">
              <a:buNone/>
            </a:pPr>
            <a:endParaRPr lang="en-US" sz="2800" dirty="0"/>
          </a:p>
          <a:p>
            <a:pPr marL="633222" indent="-514350">
              <a:buNone/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http://www.temple.edu/dentistry/Admissions/Images/studentAndPedi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860800" cy="28956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8001000" cy="5257801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</a:rPr>
              <a:t>   Types- </a:t>
            </a:r>
          </a:p>
          <a:p>
            <a:pPr marL="633222" indent="-514350" algn="just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For body  -Pedi wrap,                                                                           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-Papoose board,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-Sheets,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-Beanbag with straps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-Towel &amp; tapes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b)  For extremities   -Velcro straps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            - Posey straps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c)  For the head   -Head positioner 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       -Forearm body support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 descr="http://www.nexternal.com/medtech/images/PediBoa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9960"/>
            <a:ext cx="2152650" cy="18312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http://www.armstrongmedical.com/itm_img/PAPOOSEB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2857500" cy="13525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http://www.thepod.ca/images/black%20pod%20with%20strap-webs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76400"/>
            <a:ext cx="1866900" cy="20859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 descr="http://www.equestrienne.com.au/images/HBT3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451860"/>
            <a:ext cx="2209800" cy="134874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0" descr="http://www.expmedics.com/images/T/11803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4724400"/>
            <a:ext cx="2324100" cy="17570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43800" cy="4602163"/>
          </a:xfrm>
        </p:spPr>
        <p:txBody>
          <a:bodyPr>
            <a:normAutofit/>
          </a:bodyPr>
          <a:lstStyle/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d)  For mouth- 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Mouth/ bite blocks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Banded tongue blades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- Mouth props at the time of local anesthesia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2" name="Picture 2" descr="http://www.specializedcare.com/shop/pc/catalog/owrfamily_205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429000"/>
            <a:ext cx="2857500" cy="299085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2" descr="http://www.dental-tools.co.uk/wp-content/gallery/dental-tools/Bite-B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3276600" cy="2590800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Take away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Frankel found that children in age group of 42-49 months are benefitted from mother presence in operatory.</a:t>
            </a:r>
          </a:p>
          <a:p>
            <a:r>
              <a:rPr lang="en-US" dirty="0">
                <a:solidFill>
                  <a:schemeClr val="bg1"/>
                </a:solidFill>
              </a:rPr>
              <a:t>Physical approach of behavior management are hand over mouth exercise and physical restrains.</a:t>
            </a:r>
          </a:p>
          <a:p>
            <a:r>
              <a:rPr lang="en-US" dirty="0">
                <a:solidFill>
                  <a:schemeClr val="bg1"/>
                </a:solidFill>
              </a:rPr>
              <a:t>Communication act as means for the dentist to know the child and his fears can be verbal and nonverbal type.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22860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lgerian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communicate?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086600" cy="5715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Communication should be comfortable &amp; relaxed.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Language should contain words that express  pleasantness, friendship &amp; concern.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                             --Korch (1972)</a:t>
            </a:r>
          </a:p>
          <a:p>
            <a:r>
              <a:rPr lang="en-US" sz="2800" dirty="0">
                <a:solidFill>
                  <a:schemeClr val="bg1"/>
                </a:solidFill>
              </a:rPr>
              <a:t>Verbal communication for younger children, more than 3years of age. And non-verbal communication in less than 3years.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Tone of  Voice should be constant &amp; gentle.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315200" cy="452596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Voice control should express empathy &amp; firmness.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Content should be such that the child feels that we are his well wishers.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Patient should be addressed by his name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Compliment him about his appearance. Ask questions about his likes-dislikes.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5775"/>
            <a:ext cx="7696200" cy="6019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USE OF EUPHEMISMS:</a:t>
            </a:r>
            <a:r>
              <a:rPr lang="en-US" sz="2400" dirty="0">
                <a:solidFill>
                  <a:schemeClr val="bg1"/>
                </a:solidFill>
              </a:rPr>
              <a:t>  these are substitute words.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Rubber dam                                        Rain coat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Rubber dam clamp                           Tooth button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Rubber dam frame                           Coat rack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Sealant                                                  Tooth paint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Topical fluoride gel                           Cavity fighter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Air syringe                                            Wind gun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Water syringe                                     Water gun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Suction                                                   Vacuum cleaner 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Alginate                                                 Pudding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Study models                                      Statues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High speed                                           Whistle</a:t>
            </a:r>
          </a:p>
          <a:p>
            <a:pPr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Low speed                                            Motorcycle</a:t>
            </a:r>
          </a:p>
          <a:p>
            <a:pPr>
              <a:buNone/>
            </a:pP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6934200" cy="4754563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chemeClr val="bg1"/>
                </a:solidFill>
              </a:rPr>
              <a:t>Reframing: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Given by  Benjamin Peretz (1999) 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It is defined as taking a situation outside the frame that up to that moment contained the individual in different conditions, &amp; visualize (reframe) it in a way acceptable to the person involved, so that the threatened situation can be abandoned.    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6324600" cy="5943600"/>
          </a:xfrm>
        </p:spPr>
        <p:txBody>
          <a:bodyPr>
            <a:normAutofit/>
          </a:bodyPr>
          <a:lstStyle/>
          <a:p>
            <a:pPr marL="633222" indent="-514350">
              <a:buAutoNum type="arabicPeriod"/>
            </a:pPr>
            <a:r>
              <a:rPr lang="en-US" u="sng" dirty="0">
                <a:solidFill>
                  <a:schemeClr val="bg1"/>
                </a:solidFill>
              </a:rPr>
              <a:t>DESENSITIZATION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Given by Joseph                                </a:t>
            </a:r>
            <a:r>
              <a:rPr lang="en-US" sz="2800" dirty="0" err="1">
                <a:solidFill>
                  <a:schemeClr val="bg1"/>
                </a:solidFill>
              </a:rPr>
              <a:t>Wolpe</a:t>
            </a:r>
            <a:r>
              <a:rPr lang="en-US" sz="2800" dirty="0">
                <a:solidFill>
                  <a:schemeClr val="bg1"/>
                </a:solidFill>
              </a:rPr>
              <a:t>,(1969)</a:t>
            </a:r>
          </a:p>
          <a:p>
            <a:r>
              <a:rPr lang="en-US" sz="2800" dirty="0">
                <a:solidFill>
                  <a:schemeClr val="bg1"/>
                </a:solidFill>
              </a:rPr>
              <a:t>Used  to remove fears &amp;                   anxiety in children with                previous unpleasant dental    experience or negative behavior.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Is accomplished by teaching the child a competing response such as relaxation &amp; then introducing progressively more threatening stimuli.</a:t>
            </a:r>
          </a:p>
          <a:p>
            <a:r>
              <a:rPr lang="en-US" sz="2800" dirty="0">
                <a:solidFill>
                  <a:schemeClr val="bg1"/>
                </a:solidFill>
              </a:rPr>
              <a:t>E.g. Tell-Show-Do technique. 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http://animalbehaviorassociates.com/blog/wp-content/uploads/2010/01/calmingcap-crp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2743200" cy="27432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2286000" y="30480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SHAPING</a:t>
            </a:r>
            <a:endParaRPr lang="en-I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0866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Tell-Show-Do Technique (TSD): 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Given by Addleston (1959)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Tell &amp; show every step &amp; instrument &amp; explain what is to be done.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From least fear promoting object or procedure to more fearful objects.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Indications- First visit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-Introducing new dental procedure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-Fearful child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Technique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</a:rPr>
              <a:t>Effective in children &gt; 3years of age.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1667</Words>
  <Application>Microsoft Office PowerPoint</Application>
  <PresentationFormat>On-screen Show (4:3)</PresentationFormat>
  <Paragraphs>209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Algerian</vt:lpstr>
      <vt:lpstr>Arial</vt:lpstr>
      <vt:lpstr>Calibri</vt:lpstr>
      <vt:lpstr>Office Theme</vt:lpstr>
      <vt:lpstr>1_Office Theme</vt:lpstr>
      <vt:lpstr>PowerPoint Presentation</vt:lpstr>
      <vt:lpstr>  COMMUNICATIVE MANAGEMENT </vt:lpstr>
      <vt:lpstr>PowerPoint Presentation</vt:lpstr>
      <vt:lpstr>How to communicate?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away home message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COMMUNICATIVE MANAGEMENT </dc:title>
  <dc:creator>user</dc:creator>
  <cp:lastModifiedBy>atandulkar@outlook.com</cp:lastModifiedBy>
  <cp:revision>2</cp:revision>
  <dcterms:created xsi:type="dcterms:W3CDTF">2006-08-16T00:00:00Z</dcterms:created>
  <dcterms:modified xsi:type="dcterms:W3CDTF">2022-08-24T07:08:23Z</dcterms:modified>
</cp:coreProperties>
</file>